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12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 anchor="b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o-RO" altLang="en-US" kern="1200" baseline="0"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rPr>
              <a:t>Activități de dezvoltare personală-Tranziții - JOCURI DE DEGEȚELE-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lstStyle/>
          <a:p>
            <a:pPr defTabSz="914400">
              <a:buClrTx/>
              <a:buSzTx/>
              <a:buFontTx/>
            </a:pPr>
            <a:r>
              <a:rPr lang="ro-RO" altLang="en-US" kern="1200" baseline="0">
                <a:latin typeface="+mn-lt"/>
                <a:ea typeface="+mn-ea"/>
                <a:cs typeface="+mn-cs"/>
              </a:rPr>
              <a:t>Prof.Înv. Preșcolar POP CAMELIA</a:t>
            </a:r>
          </a:p>
        </p:txBody>
      </p:sp>
      <p:pic>
        <p:nvPicPr>
          <p:cNvPr id="2" name="Picture 1" descr="depositphotos_25341485-stock-photo-hands-painted-childr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40" y="44450"/>
            <a:ext cx="5572760" cy="3625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2000"/>
              <a:t>Bibliografie selectivă: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74065"/>
            <a:ext cx="8229600" cy="5353685"/>
          </a:xfrm>
        </p:spPr>
        <p:txBody>
          <a:bodyPr/>
          <a:lstStyle/>
          <a:p>
            <a:endParaRPr lang="ro-RO" altLang="en-US" sz="1600"/>
          </a:p>
          <a:p>
            <a:r>
              <a:rPr lang="ro-RO" altLang="en-US" sz="1600"/>
              <a:t>Glava, Adina, Pocol, Maria , Tătaru, Lolica-Lenuta , Educaţia timpurie: ghid metodic pentru aplicarea curriculumului preşcolar, Editura Paralela 45,  2009</a:t>
            </a:r>
          </a:p>
          <a:p>
            <a:r>
              <a:rPr lang="ro-RO" altLang="en-US" sz="1600">
                <a:sym typeface="+mn-ea"/>
              </a:rPr>
              <a:t>Curriculum pentru educația timpurie,2019</a:t>
            </a:r>
            <a:endParaRPr lang="ro-RO" altLang="en-US" sz="1600"/>
          </a:p>
          <a:p>
            <a:r>
              <a:rPr lang="ro-RO" altLang="en-US" sz="1600"/>
              <a:t>Ghid de bune practici pentru educația timpurie a copiilor între 3-6/7 ani</a:t>
            </a:r>
          </a:p>
          <a:p>
            <a:r>
              <a:rPr lang="ro-RO" altLang="en-US" sz="1600"/>
              <a:t>Suport pentru explicitarea și înțelegerea curriculumului pentru educația timpurie</a:t>
            </a:r>
          </a:p>
          <a:p>
            <a:endParaRPr lang="ro-RO" altLang="en-US" sz="1600"/>
          </a:p>
          <a:p>
            <a:pPr marL="0" indent="0" algn="ctr">
              <a:buNone/>
            </a:pPr>
            <a:r>
              <a:rPr lang="ro-RO" altLang="en-US" sz="2800" b="1">
                <a:sym typeface="+mn-ea"/>
              </a:rPr>
              <a:t>VA MULȚUMESC ȘI VĂ DORESC </a:t>
            </a:r>
            <a:endParaRPr lang="ro-RO" altLang="en-US" sz="2800" b="1"/>
          </a:p>
          <a:p>
            <a:pPr marL="0" indent="0" algn="ctr">
              <a:buNone/>
            </a:pPr>
            <a:r>
              <a:rPr lang="ro-RO" altLang="en-US" sz="2800" b="1">
                <a:sym typeface="+mn-ea"/>
              </a:rPr>
              <a:t>DEGEȚELE FERICITE!</a:t>
            </a:r>
          </a:p>
          <a:p>
            <a:pPr marL="0" indent="0" algn="ctr">
              <a:buNone/>
            </a:pPr>
            <a:endParaRPr lang="ro-RO" altLang="en-US" sz="2800" b="1"/>
          </a:p>
          <a:p>
            <a:endParaRPr lang="ro-RO" altLang="en-US" sz="2800" b="1"/>
          </a:p>
        </p:txBody>
      </p:sp>
      <p:pic>
        <p:nvPicPr>
          <p:cNvPr id="7" name="Content Placeholder 6" descr="114899455-many-coloured-children-hand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5240" y="4076700"/>
            <a:ext cx="4219575" cy="23437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/>
              <a:t>Tranzițiile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7415"/>
            <a:ext cx="4469765" cy="5950585"/>
          </a:xfrm>
        </p:spPr>
        <p:txBody>
          <a:bodyPr/>
          <a:lstStyle/>
          <a:p>
            <a:r>
              <a:rPr lang="ro-RO" altLang="en-US" sz="1600"/>
              <a:t> Noul Curriculum definește </a:t>
            </a:r>
            <a:r>
              <a:rPr lang="ro-RO" altLang="en-US" sz="1600" b="1"/>
              <a:t>tranzițiile</a:t>
            </a:r>
            <a:r>
              <a:rPr lang="ro-RO" altLang="en-US" sz="1600"/>
              <a:t> ca fiind activități de dezvoltare personală de scurtă durată care fac tranziția de la momente de rutină la alte tipuri de activități de învățare , de la o activitate de învățare la alta in momente diferite ale zilei.</a:t>
            </a:r>
          </a:p>
          <a:p>
            <a:endParaRPr lang="ro-RO" altLang="en-US" sz="1600"/>
          </a:p>
          <a:p>
            <a:r>
              <a:rPr lang="ro-RO" altLang="en-US" sz="1600"/>
              <a:t>Caracteristicile tranzițiilor:</a:t>
            </a:r>
          </a:p>
          <a:p>
            <a:pPr marL="0" indent="0">
              <a:buNone/>
            </a:pPr>
            <a:r>
              <a:rPr lang="ro-RO" altLang="en-US" sz="1600"/>
              <a:t>       -activități de scurtă durată</a:t>
            </a:r>
          </a:p>
          <a:p>
            <a:pPr marL="0" indent="0">
              <a:buNone/>
            </a:pPr>
            <a:r>
              <a:rPr lang="ro-RO" altLang="en-US" sz="1600"/>
              <a:t>       -mențin armonia și tonusul copiilor</a:t>
            </a:r>
          </a:p>
          <a:p>
            <a:pPr marL="0" indent="0">
              <a:buNone/>
            </a:pPr>
            <a:r>
              <a:rPr lang="ro-RO" altLang="en-US" sz="1600"/>
              <a:t>       -stimulează, deconectează și  relaxează preșcolarul</a:t>
            </a:r>
          </a:p>
          <a:p>
            <a:pPr>
              <a:buFont typeface="Arial" panose="020B0604020202020204" pitchFamily="34" charset="0"/>
              <a:buChar char="•"/>
            </a:pPr>
            <a:endParaRPr lang="ro-RO" altLang="en-US" sz="1600"/>
          </a:p>
          <a:p>
            <a:pPr>
              <a:buFont typeface="Arial" panose="020B0604020202020204" pitchFamily="34" charset="0"/>
              <a:buChar char="•"/>
            </a:pPr>
            <a:r>
              <a:rPr lang="ro-RO" altLang="en-US" sz="1600"/>
              <a:t>Tipuri de tranziții: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US" sz="1600"/>
              <a:t>       - jocuri cu text și cantec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US" sz="1600"/>
              <a:t>       - poezioare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US" sz="1600"/>
              <a:t>       - ghicitori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US" sz="1600"/>
              <a:t>       -jocuri distractive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US" sz="1600"/>
              <a:t>       -jocuri de atenție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altLang="en-US" sz="1600"/>
              <a:t>       -</a:t>
            </a:r>
            <a:r>
              <a:rPr lang="ro-RO" altLang="en-US" sz="1600" b="1"/>
              <a:t>jocuri de degețele</a:t>
            </a:r>
          </a:p>
          <a:p>
            <a:pPr marL="0" indent="0">
              <a:buNone/>
            </a:pPr>
            <a:endParaRPr lang="ro-RO" altLang="en-US" sz="1600" b="1"/>
          </a:p>
        </p:txBody>
      </p:sp>
      <p:pic>
        <p:nvPicPr>
          <p:cNvPr id="5" name="Content Placeholder 4" descr="depositphotos_334213274-stock-illustration-happy-kids-jogging-healthy-cartoo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290" y="4796790"/>
            <a:ext cx="3914775" cy="1972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JOCURILE DE DEGETE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altLang="en-US" sz="1600"/>
              <a:t>Mâna are cea mai mare arie corespondentă pe creier</a:t>
            </a:r>
          </a:p>
          <a:p>
            <a:r>
              <a:rPr lang="ro-RO" altLang="en-US" sz="1600"/>
              <a:t>Centrele vorbirii sunt în apropierea centrelor de mișcare ale mâinii</a:t>
            </a:r>
          </a:p>
          <a:p>
            <a:r>
              <a:rPr lang="ro-RO" altLang="en-US" sz="1600"/>
              <a:t>prin mobilitatea mâinilor ajutăm dezvoltarea vorbirii și a gândirii</a:t>
            </a:r>
          </a:p>
          <a:p>
            <a:endParaRPr lang="ro-RO" altLang="en-US" sz="1600"/>
          </a:p>
          <a:p>
            <a:r>
              <a:rPr lang="ro-RO" altLang="en-US" sz="1600"/>
              <a:t>Prin jocurile de degete copilul poate:</a:t>
            </a:r>
          </a:p>
          <a:p>
            <a:r>
              <a:rPr lang="ro-RO" altLang="en-US" sz="1600" b="1"/>
              <a:t>să învețe versuri simple </a:t>
            </a:r>
          </a:p>
          <a:p>
            <a:r>
              <a:rPr lang="ro-RO" altLang="en-US" sz="1600" b="1"/>
              <a:t>să exerseze ritmul</a:t>
            </a:r>
          </a:p>
          <a:p>
            <a:r>
              <a:rPr lang="ro-RO" altLang="en-US" sz="1600" b="1"/>
              <a:t>să recite ritmic</a:t>
            </a:r>
          </a:p>
          <a:p>
            <a:r>
              <a:rPr lang="ro-RO" altLang="en-US" sz="1600" b="1"/>
              <a:t>să-și dezvolte coordonarea mână-ochi</a:t>
            </a:r>
          </a:p>
          <a:p>
            <a:r>
              <a:rPr lang="ro-RO" altLang="en-US" sz="1600" b="1"/>
              <a:t>să-și dezvolte atenția și concentrarea</a:t>
            </a:r>
          </a:p>
          <a:p>
            <a:r>
              <a:rPr lang="ro-RO" altLang="en-US" sz="1600" b="1"/>
              <a:t>să-și îmbogățească vocabularul într-un mod distractiv</a:t>
            </a:r>
          </a:p>
          <a:p>
            <a:endParaRPr lang="ro-RO" altLang="en-US" sz="1600"/>
          </a:p>
          <a:p>
            <a:endParaRPr lang="ro-RO" altLang="en-US" sz="1600"/>
          </a:p>
        </p:txBody>
      </p:sp>
      <p:pic>
        <p:nvPicPr>
          <p:cNvPr id="5" name="Content Placeholder 4" descr="children-s-hands-1561422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335" y="908685"/>
            <a:ext cx="3439160" cy="2539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2400" b="1"/>
              <a:t>Exemple de jocuri de degete legate de diferite teme ale planificării săptămânale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altLang="en-US" sz="1600" b="1" u="sng">
                <a:solidFill>
                  <a:srgbClr val="C00000"/>
                </a:solidFill>
              </a:rPr>
              <a:t>TOAMNA</a:t>
            </a:r>
          </a:p>
          <a:p>
            <a:endParaRPr lang="ro-RO" altLang="en-US" sz="1600" b="1" u="sng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Vine toamna, vântul suflă, (degetele mâinilor se mișcă spre stânga și dreapta)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Ploaia cade ( degetele imită căderea picăturilor)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Frunze mișcă, ( degetele unite merg în jos)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Ne luăm umbrelele ( punem degetele ambelor mîini sub forma unei pălării pe cap)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Strângem floricelele (Imităm culesul florilor)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Și cu mâini înfrigurate (frecăm degetele pentru a le țncălzi) 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Suflăm petalele toate.(așezăm degetele sub forma unei flori în care suflăm)</a:t>
            </a:r>
          </a:p>
        </p:txBody>
      </p:sp>
      <p:pic>
        <p:nvPicPr>
          <p:cNvPr id="9" name="Content Placeholder 8" descr="toamna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3195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altLang="en-US" sz="1600" b="1" u="sng">
                <a:solidFill>
                  <a:srgbClr val="00B050"/>
                </a:solidFill>
              </a:rPr>
              <a:t>FRUCTELE</a:t>
            </a:r>
            <a:r>
              <a:rPr lang="ro-RO" altLang="en-US" sz="1600" b="1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Am un </a:t>
            </a:r>
            <a:r>
              <a:rPr lang="ro-RO" altLang="en-US" sz="1600" b="1">
                <a:solidFill>
                  <a:schemeClr val="tx1"/>
                </a:solidFill>
              </a:rPr>
              <a:t>măr</a:t>
            </a:r>
            <a:r>
              <a:rPr lang="ro-RO" altLang="en-US" sz="1600">
                <a:solidFill>
                  <a:schemeClr val="tx1"/>
                </a:solidFill>
              </a:rPr>
              <a:t> (degetele adunate formând u măr rotund)și mușc din el (imităm mușcatul mărului)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El se face mititel (strângem degetele până devine mic)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Și dispare, unde-i ? Nu-i! ( degetele merg la spate)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Am o </a:t>
            </a:r>
            <a:r>
              <a:rPr lang="ro-RO" altLang="en-US" sz="1600" b="1">
                <a:solidFill>
                  <a:schemeClr val="tx1"/>
                </a:solidFill>
              </a:rPr>
              <a:t>pară</a:t>
            </a:r>
            <a:r>
              <a:rPr lang="ro-RO" altLang="en-US" sz="1600">
                <a:solidFill>
                  <a:schemeClr val="tx1"/>
                </a:solidFill>
              </a:rPr>
              <a:t>  delicioasă, (pumnii strânși puși unul peste altul)  mușc din ea  căci e gustoasă. ( se continuă exact ca la măr mișcărilr degetelor)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Și se face mititică, unde-i para? Nu-i!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Am două</a:t>
            </a:r>
            <a:r>
              <a:rPr lang="ro-RO" altLang="en-US" sz="1600" b="1">
                <a:solidFill>
                  <a:schemeClr val="tx1"/>
                </a:solidFill>
              </a:rPr>
              <a:t> nuci</a:t>
            </a:r>
            <a:r>
              <a:rPr lang="ro-RO" altLang="en-US" sz="1600">
                <a:solidFill>
                  <a:schemeClr val="tx1"/>
                </a:solidFill>
              </a:rPr>
              <a:t>.( pumișorii strănși bine bine unul lânga altul)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Și bat în ele,(ciocănim pe rând in degete)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Nucile mi se deschid(deschidem palmele)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Și cu poftă le înghit.Unde-s? Nu-s! S-au dus!( Degetele merg la spate)</a:t>
            </a:r>
          </a:p>
        </p:txBody>
      </p:sp>
      <p:pic>
        <p:nvPicPr>
          <p:cNvPr id="5" name="Content Placeholder 4" descr="istockphoto-1216216212-1024x102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9655" y="2277110"/>
            <a:ext cx="3557270" cy="2252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altLang="en-US" sz="1800" b="1" u="sng">
                <a:solidFill>
                  <a:srgbClr val="0070C0"/>
                </a:solidFill>
              </a:rPr>
              <a:t>COȘUL CU LEGUME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Am un coș cu cinci legume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(unim degetele de la ambele mâini ca și cum ar forma un coș 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Morcov, pătrunjel, cartof, ceapă și varză.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(prindem cu degetele de la o mână fiecare degețel de la cealaltă mână)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Vine iepurașul, mi-au rămas doar patru.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(  arătăm urechile iepurașului și închidem un deget de la cealaltă mână)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Vine și omida, trei legume mi-au rămas.(procedăm cu degetele la fel ca la iepuraș doar imităm animăluțul)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Vine purcelușul și mai am doar două.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Vine și bunica, una mai rămâne..</a:t>
            </a:r>
          </a:p>
          <a:p>
            <a:pPr marL="0" indent="0">
              <a:buNone/>
            </a:pPr>
            <a:r>
              <a:rPr lang="ro-RO" altLang="en-US" sz="1600">
                <a:solidFill>
                  <a:schemeClr val="tx1"/>
                </a:solidFill>
              </a:rPr>
              <a:t>Și fac o plăcintă bună pentru mine.(Deschidem palmele în sus ca o plăcintă și măncăm cu poftă)</a:t>
            </a:r>
          </a:p>
        </p:txBody>
      </p:sp>
      <p:pic>
        <p:nvPicPr>
          <p:cNvPr id="5" name="Content Placeholder 4" descr="95999006-illustration-of-a-native-american-kid-girl-carrying-a-basket-of-vegetable-harves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1425" y="1669415"/>
            <a:ext cx="323088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altLang="en-US" sz="1800" b="1" u="sng">
                <a:solidFill>
                  <a:srgbClr val="002060"/>
                </a:solidFill>
              </a:rPr>
              <a:t>OMULEȚII DE ZĂPADĂ</a:t>
            </a:r>
          </a:p>
          <a:p>
            <a:endParaRPr lang="ro-RO" altLang="en-US" sz="1800" b="1" u="sng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Omuleții de zăpadă sunt la mine în ogradă (arătăm pumnii strănși )</a:t>
            </a: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1,2,3,4,5,6,7,8,9,10.( deschidem pe rănd câte un degețel)</a:t>
            </a: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Vine cășelușul și se învârte printre ei...(pe rand ocolim degețelele de la o mână cu cele de la cealaltă mână)</a:t>
            </a: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Și pisica miaună prin fața lor... (  mângâiem ușor fiecare degețel imitând mieunatul pisicii)</a:t>
            </a: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Ninge tare, și mai tare...( imităm ninsoarea cu ajutorul degețelelor)</a:t>
            </a: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Iar de sus din cer apare uriașul zăpezilor și se aruncă asupra lor.(cu pumnișorul se închide pe rând fiecare degețel)</a:t>
            </a:r>
          </a:p>
          <a:p>
            <a:pPr marL="0" indent="0" algn="just">
              <a:buNone/>
            </a:pPr>
            <a:r>
              <a:rPr lang="ro-RO" altLang="en-US" sz="1600">
                <a:solidFill>
                  <a:schemeClr val="tx1"/>
                </a:solidFill>
              </a:rPr>
              <a:t>Poc! Poc! Poc!Poc!</a:t>
            </a:r>
          </a:p>
          <a:p>
            <a:pPr marL="0" indent="0">
              <a:buNone/>
            </a:pPr>
            <a:endParaRPr lang="ro-RO" altLang="en-US" sz="1600">
              <a:solidFill>
                <a:schemeClr val="tx1"/>
              </a:solidFill>
            </a:endParaRPr>
          </a:p>
        </p:txBody>
      </p:sp>
      <p:pic>
        <p:nvPicPr>
          <p:cNvPr id="2" name="Content Placeholder 1" descr="15971852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090" y="2780665"/>
            <a:ext cx="3204845" cy="2136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68630" y="407035"/>
            <a:ext cx="8207375" cy="982345"/>
          </a:xfrm>
        </p:spPr>
        <p:txBody>
          <a:bodyPr/>
          <a:lstStyle/>
          <a:p>
            <a:pPr algn="just"/>
            <a:r>
              <a:rPr lang="ro-RO" altLang="en-US" sz="1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CARACATIȚA</a:t>
            </a:r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300480"/>
            <a:ext cx="8212455" cy="4620895"/>
          </a:xfrm>
        </p:spPr>
        <p:txBody>
          <a:bodyPr/>
          <a:lstStyle/>
          <a:p>
            <a:pPr algn="just"/>
            <a:r>
              <a:rPr lang="ro-RO" altLang="en-US" sz="1600"/>
              <a:t>Caracatița privește( degetele la ochi(</a:t>
            </a:r>
          </a:p>
          <a:p>
            <a:pPr algn="just"/>
            <a:r>
              <a:rPr lang="ro-RO" altLang="en-US" sz="1600"/>
              <a:t>Ar vrea să mănânce pește( freacă burtca  cu degețelele )</a:t>
            </a:r>
          </a:p>
          <a:p>
            <a:pPr algn="just"/>
            <a:r>
              <a:rPr lang="ro-RO" altLang="en-US" sz="1600"/>
              <a:t>Pleacă, stă,pleacă,stă....(fac un pas în față și înapoi)</a:t>
            </a:r>
          </a:p>
          <a:p>
            <a:pPr algn="just"/>
            <a:r>
              <a:rPr lang="ro-RO" altLang="en-US" sz="1600"/>
              <a:t>Brațele și le întinde (deschide brațele și degetele)</a:t>
            </a:r>
          </a:p>
          <a:p>
            <a:pPr algn="just"/>
            <a:r>
              <a:rPr lang="ro-RO" altLang="en-US" sz="1600"/>
              <a:t>Și cu ele te cuprinde.(se îmbrățișează pe ei înșiși sau pe un coleg)   </a:t>
            </a:r>
          </a:p>
          <a:p>
            <a:pPr algn="just"/>
            <a:endParaRPr lang="ro-RO" altLang="en-US" sz="1600"/>
          </a:p>
          <a:p>
            <a:pPr algn="just"/>
            <a:endParaRPr lang="ro-RO" altLang="en-US" sz="1600"/>
          </a:p>
        </p:txBody>
      </p:sp>
      <p:pic>
        <p:nvPicPr>
          <p:cNvPr id="7" name="Picture 6" descr="cute-octopus-cartoon_96037-4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997200"/>
            <a:ext cx="5260340" cy="3150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1800" b="1">
                <a:solidFill>
                  <a:srgbClr val="7030A0"/>
                </a:solidFill>
              </a:rPr>
              <a:t>FAMILIA DE PITICI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5901690"/>
          </a:xfrm>
        </p:spPr>
        <p:txBody>
          <a:bodyPr/>
          <a:lstStyle/>
          <a:p>
            <a:pPr marL="0" indent="0" algn="just">
              <a:buNone/>
            </a:pPr>
            <a:r>
              <a:rPr lang="ro-RO" altLang="en-US" sz="1600"/>
              <a:t>    A fost odată o familie de pitici.(ridicăm pe rând fiecare deget începând cu degetul mare și vorbim cu voci diferite la fiecare personaj)- se poate pune pe o melodie veselă</a:t>
            </a:r>
          </a:p>
          <a:p>
            <a:pPr marL="0" indent="0" algn="just">
              <a:buNone/>
            </a:pPr>
            <a:r>
              <a:rPr lang="ro-RO" altLang="en-US" sz="1600"/>
              <a:t>  Tata-ptic era un român  mare și voinic.( mișcăm degetul mare)</a:t>
            </a:r>
          </a:p>
          <a:p>
            <a:pPr marL="0" indent="0" algn="just">
              <a:buNone/>
            </a:pPr>
            <a:endParaRPr lang="ro-RO" altLang="en-US" sz="1600"/>
          </a:p>
          <a:p>
            <a:pPr marL="0" indent="0" algn="just">
              <a:buNone/>
            </a:pPr>
            <a:r>
              <a:rPr lang="ro-RO" altLang="en-US" sz="1600"/>
              <a:t>    Mama-pitică  era o româncuță  grațioasă . ( degetul arătător)</a:t>
            </a:r>
          </a:p>
          <a:p>
            <a:pPr marL="0" indent="0" algn="just">
              <a:buNone/>
            </a:pPr>
            <a:endParaRPr lang="ro-RO" altLang="en-US" sz="1600"/>
          </a:p>
          <a:p>
            <a:pPr marL="0" indent="0" algn="just">
              <a:buNone/>
            </a:pPr>
            <a:r>
              <a:rPr lang="ro-RO" altLang="en-US" sz="1600"/>
              <a:t>     Fratele-pitic  cel mare este  românul jucăuș.(mișcăm repede degetul mijlociu)</a:t>
            </a:r>
          </a:p>
          <a:p>
            <a:pPr marL="0" indent="0" algn="just">
              <a:buNone/>
            </a:pPr>
            <a:endParaRPr lang="ro-RO" altLang="en-US" sz="1600"/>
          </a:p>
          <a:p>
            <a:pPr marL="0" indent="0" algn="just">
              <a:buNone/>
            </a:pPr>
            <a:r>
              <a:rPr lang="ro-RO" altLang="en-US" sz="1600"/>
              <a:t>    Sora-pitică  mijlocie o româncuță ce se leagănă ghiduș.( degetul inelar)</a:t>
            </a:r>
          </a:p>
          <a:p>
            <a:pPr marL="0" indent="0" algn="just">
              <a:buNone/>
            </a:pPr>
            <a:endParaRPr lang="ro-RO" altLang="en-US" sz="1600"/>
          </a:p>
          <a:p>
            <a:pPr marL="0" indent="0" algn="just">
              <a:buNone/>
            </a:pPr>
            <a:r>
              <a:rPr lang="ro-RO" altLang="en-US" sz="1600"/>
              <a:t>     Iar piticul român  mic strigă și spune:- Cine mă vede pe mine?(degetul mic cu voce plângăcioasă)- Toată România(Facem o horă veselă)</a:t>
            </a:r>
          </a:p>
          <a:p>
            <a:pPr marL="0" indent="0" algn="just">
              <a:buNone/>
            </a:pPr>
            <a:endParaRPr lang="ro-RO" altLang="en-US" sz="1600"/>
          </a:p>
          <a:p>
            <a:pPr marL="0" indent="0" algn="just">
              <a:buNone/>
            </a:pPr>
            <a:r>
              <a:rPr lang="ro-RO" altLang="en-US" sz="1600"/>
              <a:t> </a:t>
            </a:r>
          </a:p>
        </p:txBody>
      </p:sp>
      <p:pic>
        <p:nvPicPr>
          <p:cNvPr id="4" name="Content Placeholder 3" descr="unname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3360" y="1631950"/>
            <a:ext cx="3141980" cy="3141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833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Green Color</vt:lpstr>
      <vt:lpstr>Activități de dezvoltare personală-Tranziții - JOCURI DE DEGEȚELE-</vt:lpstr>
      <vt:lpstr>Tranzițiile</vt:lpstr>
      <vt:lpstr>JOCURILE DE DEGETE</vt:lpstr>
      <vt:lpstr>Exemple de jocuri de degete legate de diferite teme ale planificării săptămânale</vt:lpstr>
      <vt:lpstr>PowerPoint Presentation</vt:lpstr>
      <vt:lpstr>PowerPoint Presentation</vt:lpstr>
      <vt:lpstr>PowerPoint Presentation</vt:lpstr>
      <vt:lpstr>CARACATIȚA</vt:lpstr>
      <vt:lpstr>FAMILIA DE PITICI</vt:lpstr>
      <vt:lpstr>Bibliografie selectivă: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Activități de dezvoltare personală-Tranziții - JOCURI DE DEGEȚELE-</dc:title>
  <dc:creator>Cami</dc:creator>
  <cp:lastModifiedBy>PC</cp:lastModifiedBy>
  <cp:revision>9</cp:revision>
  <dcterms:created xsi:type="dcterms:W3CDTF">2020-04-21T12:39:00Z</dcterms:created>
  <dcterms:modified xsi:type="dcterms:W3CDTF">2021-06-07T10:14:14Z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